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3" r:id="rId1"/>
    <p:sldMasterId id="2147483924" r:id="rId2"/>
    <p:sldMasterId id="2147483936" r:id="rId3"/>
    <p:sldMasterId id="2147483948" r:id="rId4"/>
    <p:sldMasterId id="2147483960" r:id="rId5"/>
  </p:sldMasterIdLst>
  <p:notesMasterIdLst>
    <p:notesMasterId r:id="rId22"/>
  </p:notesMasterIdLst>
  <p:sldIdLst>
    <p:sldId id="256" r:id="rId6"/>
    <p:sldId id="259" r:id="rId7"/>
    <p:sldId id="257" r:id="rId8"/>
    <p:sldId id="258" r:id="rId9"/>
    <p:sldId id="260" r:id="rId10"/>
    <p:sldId id="268" r:id="rId11"/>
    <p:sldId id="262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F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E3B70A-E213-3F9C-BA91-C901A56A83FC}" v="134" dt="2021-06-15T08:42:57.650"/>
    <p1510:client id="{500AFD41-24EB-EABB-B2B3-CA2BA3FA2A22}" v="7" dt="2021-06-15T09:13:13.431"/>
    <p1510:client id="{985E8FFC-1B58-E775-11BB-B2EAC78F8381}" v="189" dt="2021-06-15T08:59:52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96"/>
      </p:cViewPr>
      <p:guideLst>
        <p:guide orient="horz" pos="215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lnSpc>
                <a:spcPct val="105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04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1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22" name="부제목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타원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타원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직사각형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타원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타원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8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9" name="순서도: 처리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순서도: 처리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타원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3" name="직사각형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타원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타원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직사각형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직사각형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내용 개체 틀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6" name="내용 개체 틀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5" name="타원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타원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95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직사각형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내용 개체 틀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타원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타원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직사각형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직사각형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직사각형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타원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타원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7213" y="2571746"/>
            <a:ext cx="10363200" cy="100013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3467" y="3929066"/>
            <a:ext cx="9505987" cy="1143008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63019" y="635635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71461" y="6356352"/>
            <a:ext cx="2952771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584709" y="6356351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714469" y="3643314"/>
            <a:ext cx="8667811" cy="1588"/>
          </a:xfrm>
          <a:prstGeom prst="line">
            <a:avLst/>
          </a:prstGeom>
          <a:noFill/>
          <a:ln w="38100" cap="rnd" cmpd="sng" algn="ctr">
            <a:solidFill>
              <a:schemeClr val="tx2">
                <a:shade val="75000"/>
              </a:scheme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57166"/>
            <a:ext cx="9105925" cy="928686"/>
          </a:xfrm>
        </p:spPr>
        <p:txBody>
          <a:bodyPr/>
          <a:lstStyle>
            <a:lvl1pPr>
              <a:defRPr sz="400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66712" y="1357298"/>
            <a:ext cx="9048813" cy="1588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1462" y="3786190"/>
            <a:ext cx="11049077" cy="857256"/>
          </a:xfrm>
        </p:spPr>
        <p:txBody>
          <a:bodyPr anchor="ctr"/>
          <a:lstStyle>
            <a:lvl1pPr algn="l">
              <a:defRPr sz="44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66712" y="4857760"/>
            <a:ext cx="10953827" cy="1214446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84661" y="4714885"/>
            <a:ext cx="10935879" cy="29261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2861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66712" y="5354646"/>
            <a:ext cx="5388864" cy="639762"/>
          </a:xfrm>
          <a:prstGeom prst="roundRect">
            <a:avLst>
              <a:gd name="adj" fmla="val 0"/>
            </a:avLst>
          </a:prstGeom>
          <a:noFill/>
          <a:ln w="19050">
            <a:noFill/>
            <a:prstDash val="sysDot"/>
          </a:ln>
          <a:scene3d>
            <a:camera prst="orthographicFront"/>
            <a:lightRig rig="threePt" dir="t"/>
          </a:scene3d>
          <a:sp3d>
            <a:contourClr>
              <a:schemeClr val="tx2"/>
            </a:contourClr>
          </a:sp3d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18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66712" y="1571612"/>
            <a:ext cx="5386917" cy="37862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50480" y="5357826"/>
            <a:ext cx="5388864" cy="639762"/>
          </a:xfrm>
          <a:prstGeom prst="roundRect">
            <a:avLst>
              <a:gd name="adj" fmla="val 0"/>
            </a:avLst>
          </a:prstGeom>
          <a:noFill/>
          <a:ln w="19050">
            <a:noFill/>
            <a:prstDash val="sysDot"/>
          </a:ln>
          <a:scene3d>
            <a:camera prst="orthographicFront"/>
            <a:lightRig rig="threePt" dir="t"/>
          </a:scene3d>
          <a:sp3d>
            <a:contourClr>
              <a:schemeClr val="tx2"/>
            </a:contourClr>
          </a:sp3d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18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50481" y="1571612"/>
            <a:ext cx="5389033" cy="37862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666712" y="6215082"/>
            <a:ext cx="10858576" cy="1588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76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712" y="1357300"/>
            <a:ext cx="10096571" cy="3643339"/>
          </a:xfrm>
        </p:spPr>
        <p:txBody>
          <a:bodyPr/>
          <a:lstStyle>
            <a:lvl1pPr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1462" y="571480"/>
            <a:ext cx="10191821" cy="642942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6152" y="5072074"/>
            <a:ext cx="10869136" cy="1054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66712" y="1214422"/>
            <a:ext cx="10096571" cy="1588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0723" y="428604"/>
            <a:ext cx="6000792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333731" y="5500702"/>
            <a:ext cx="6953299" cy="714380"/>
          </a:xfrm>
        </p:spPr>
        <p:txBody>
          <a:bodyPr/>
          <a:lstStyle>
            <a:lvl1pPr marL="0" indent="0" algn="l">
              <a:buNone/>
              <a:defRPr sz="1400"/>
            </a:lvl1pPr>
            <a:lvl2pPr marL="457200" indent="0" algn="l">
              <a:buNone/>
              <a:defRPr sz="120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"/>
          </p:nvPr>
        </p:nvSpPr>
        <p:spPr>
          <a:xfrm>
            <a:off x="2381225" y="1000109"/>
            <a:ext cx="7810500" cy="442912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shade val="50000"/>
            </a:schemeClr>
          </a:solidFill>
          <a:ln w="76200">
            <a:solidFill>
              <a:schemeClr val="bg2">
                <a:tint val="60000"/>
              </a:schemeClr>
            </a:solidFill>
          </a:ln>
        </p:spPr>
        <p:txBody>
          <a:bodyPr/>
          <a:lstStyle/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20437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820437" cy="4525963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9773" y="785795"/>
            <a:ext cx="1238259" cy="5494340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66712" y="1071546"/>
            <a:ext cx="8629672" cy="5143538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554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1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5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0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0" r:id="rId6"/>
    <p:sldLayoutId id="2147483906" r:id="rId7"/>
    <p:sldLayoutId id="2147483907" r:id="rId8"/>
    <p:sldLayoutId id="2147483908" r:id="rId9"/>
    <p:sldLayoutId id="2147483909" r:id="rId10"/>
    <p:sldLayoutId id="214748391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6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형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타원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도넛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제목 개체 틀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4" name="날짜 개체 틀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직사각형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1" latinLnBrk="1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1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1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1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1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1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1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1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1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1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타원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rtl="0" eaLnBrk="1" latinLnBrk="1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1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1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428604"/>
            <a:ext cx="9105925" cy="85724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47739" y="1500174"/>
            <a:ext cx="10972800" cy="462599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763019" y="6357959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15939" y="6356352"/>
            <a:ext cx="3575048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524496" y="6356352"/>
            <a:ext cx="1485872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b="0" kern="1200"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5400000" scaled="1"/>
            <a:tileRect/>
          </a:gradFill>
          <a:effectLst>
            <a:innerShdw blurRad="50800" dist="50800" dir="13500000">
              <a:srgbClr val="000000">
                <a:alpha val="80000"/>
              </a:srgbClr>
            </a:innerShdw>
          </a:effectLst>
          <a:latin typeface="+mj-ea"/>
          <a:ea typeface="+mj-ea"/>
          <a:cs typeface="HY견고딕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õ"/>
        <a:defRPr kumimoji="0" sz="3200" kern="1200">
          <a:solidFill>
            <a:schemeClr val="tx1"/>
          </a:solidFill>
          <a:latin typeface="+mn-ea"/>
          <a:ea typeface="+mn-ea"/>
          <a:cs typeface="맑은 고딕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â"/>
        <a:defRPr kumimoji="0" sz="2800" kern="1200">
          <a:solidFill>
            <a:schemeClr val="tx1"/>
          </a:solidFill>
          <a:latin typeface="+mn-ea"/>
          <a:ea typeface="+mn-ea"/>
          <a:cs typeface="맑은 고딕"/>
        </a:defRPr>
      </a:lvl2pPr>
      <a:lvl3pPr marL="1143000" indent="-22860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 2"/>
        <a:buChar char="Ý"/>
        <a:defRPr kumimoji="0" sz="2400" kern="1200">
          <a:solidFill>
            <a:schemeClr val="tx1"/>
          </a:solidFill>
          <a:latin typeface="+mn-ea"/>
          <a:ea typeface="+mn-ea"/>
          <a:cs typeface="맑은 고딕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 2"/>
        <a:buChar char="×"/>
        <a:defRPr kumimoji="0" sz="2200" kern="1200">
          <a:solidFill>
            <a:schemeClr val="tx1"/>
          </a:solidFill>
          <a:latin typeface="+mn-ea"/>
          <a:ea typeface="+mn-ea"/>
          <a:cs typeface="맑은 고딕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 2"/>
        <a:buChar char="Ð"/>
        <a:defRPr kumimoji="0" sz="2000" kern="1200">
          <a:solidFill>
            <a:schemeClr val="tx1"/>
          </a:solidFill>
          <a:latin typeface="+mn-ea"/>
          <a:ea typeface="+mn-ea"/>
          <a:cs typeface="맑은 고딕"/>
        </a:defRPr>
      </a:lvl5pPr>
      <a:lvl6pPr marL="2514600" indent="-228600" algn="l" rtl="0" eaLnBrk="1" latinLnBrk="1" hangingPunct="1">
        <a:spcBef>
          <a:spcPct val="20000"/>
        </a:spcBef>
        <a:buClr>
          <a:schemeClr val="accent4">
            <a:tint val="60000"/>
          </a:schemeClr>
        </a:buClr>
        <a:buSzPct val="60000"/>
        <a:buFont typeface="Wingdings 2"/>
        <a:buChar char="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SzPct val="50000"/>
        <a:buFont typeface="Wingdings 2"/>
        <a:buChar char="Ý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3">
            <a:tint val="60000"/>
          </a:schemeClr>
        </a:buClr>
        <a:buSzPct val="50000"/>
        <a:buFont typeface="Wingdings 2"/>
        <a:buChar char="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50000"/>
        <a:buFont typeface="Wingdings 2"/>
        <a:buChar char="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C4E8E1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A51D536C-693D-4911-B3E3-277E6CA0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CDACC7FC-0DA0-46D9-BEDF-149E4AB3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5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A0028AAB-BC7C-4E6D-B5C8-3BA98223A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40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2552" cy="4069080"/>
          </a:xfrm>
        </p:spPr>
        <p:txBody>
          <a:bodyPr>
            <a:normAutofit/>
          </a:bodyPr>
          <a:lstStyle/>
          <a:p>
            <a:r>
              <a:rPr lang="ko-KR" altLang="en-US" sz="9600" dirty="0">
                <a:ea typeface="Microsoft GothicNeo"/>
                <a:cs typeface="Microsoft GothicNeo"/>
              </a:rPr>
              <a:t> </a:t>
            </a:r>
            <a:r>
              <a:rPr lang="ko-KR" altLang="en-US" sz="9600" dirty="0" err="1">
                <a:ea typeface="Microsoft GothicNeo"/>
                <a:cs typeface="Microsoft GothicNeo"/>
              </a:rPr>
              <a:t>아두이노</a:t>
            </a:r>
            <a:r>
              <a:rPr lang="ko-KR" altLang="en-US" sz="9600" dirty="0">
                <a:ea typeface="Microsoft GothicNeo"/>
                <a:cs typeface="Microsoft GothicNeo"/>
              </a:rPr>
              <a:t> 프로젝트</a:t>
            </a:r>
            <a:br>
              <a:rPr lang="en-US" altLang="ko-KR" sz="9600" dirty="0">
                <a:ea typeface="Microsoft GothicNeo"/>
                <a:cs typeface="Microsoft GothicNeo"/>
              </a:rPr>
            </a:br>
            <a:r>
              <a:rPr lang="en-US" altLang="ko-KR" sz="9600" dirty="0">
                <a:ea typeface="Microsoft GothicNeo"/>
                <a:cs typeface="Microsoft GothicNeo"/>
              </a:rPr>
              <a:t>     </a:t>
            </a:r>
            <a:r>
              <a:rPr lang="en-US" altLang="ko-KR" sz="9600" u="sng" dirty="0">
                <a:solidFill>
                  <a:srgbClr val="FF0000"/>
                </a:solidFill>
                <a:ea typeface="Microsoft GothicNeo"/>
                <a:cs typeface="Microsoft GothicNeo"/>
              </a:rPr>
              <a:t>Ra</a:t>
            </a:r>
            <a:r>
              <a:rPr lang="en-US" altLang="ko-KR" sz="9600" u="sng" dirty="0">
                <a:solidFill>
                  <a:srgbClr val="FFC000"/>
                </a:solidFill>
                <a:ea typeface="Microsoft GothicNeo"/>
                <a:cs typeface="Microsoft GothicNeo"/>
              </a:rPr>
              <a:t>n</a:t>
            </a:r>
            <a:r>
              <a:rPr lang="en-US" altLang="ko-KR" sz="9600" u="sng" dirty="0">
                <a:solidFill>
                  <a:srgbClr val="FFFF00"/>
                </a:solidFill>
                <a:ea typeface="Microsoft GothicNeo"/>
                <a:cs typeface="Microsoft GothicNeo"/>
              </a:rPr>
              <a:t>d</a:t>
            </a:r>
            <a:r>
              <a:rPr lang="en-US" altLang="ko-KR" sz="9600" u="sng" dirty="0">
                <a:solidFill>
                  <a:srgbClr val="92D050"/>
                </a:solidFill>
                <a:ea typeface="Microsoft GothicNeo"/>
                <a:cs typeface="Microsoft GothicNeo"/>
              </a:rPr>
              <a:t>o</a:t>
            </a:r>
            <a:r>
              <a:rPr lang="en-US" altLang="ko-KR" sz="9600" u="sng" dirty="0">
                <a:solidFill>
                  <a:srgbClr val="00B050"/>
                </a:solidFill>
                <a:ea typeface="Microsoft GothicNeo"/>
                <a:cs typeface="Microsoft GothicNeo"/>
              </a:rPr>
              <a:t>m</a:t>
            </a:r>
            <a:r>
              <a:rPr lang="en-US" altLang="ko-KR" sz="9600" u="sng" dirty="0">
                <a:ea typeface="Microsoft GothicNeo"/>
                <a:cs typeface="Microsoft GothicNeo"/>
              </a:rPr>
              <a:t> </a:t>
            </a:r>
            <a:r>
              <a:rPr lang="en-US" altLang="ko-KR" sz="9600" u="sng" dirty="0">
                <a:solidFill>
                  <a:srgbClr val="00B0F0"/>
                </a:solidFill>
                <a:ea typeface="Microsoft GothicNeo"/>
                <a:cs typeface="Microsoft GothicNeo"/>
              </a:rPr>
              <a:t>D</a:t>
            </a:r>
            <a:r>
              <a:rPr lang="en-US" altLang="ko-KR" sz="9600" u="sng" dirty="0">
                <a:solidFill>
                  <a:srgbClr val="0070C0"/>
                </a:solidFill>
                <a:ea typeface="Microsoft GothicNeo"/>
                <a:cs typeface="Microsoft GothicNeo"/>
              </a:rPr>
              <a:t>i</a:t>
            </a:r>
            <a:r>
              <a:rPr lang="en-US" altLang="ko-KR" sz="9600" u="sng" dirty="0">
                <a:solidFill>
                  <a:srgbClr val="002060"/>
                </a:solidFill>
                <a:ea typeface="Microsoft GothicNeo"/>
                <a:cs typeface="Microsoft GothicNeo"/>
              </a:rPr>
              <a:t>c</a:t>
            </a:r>
            <a:r>
              <a:rPr lang="en-US" altLang="ko-KR" sz="9600" u="sng" dirty="0">
                <a:solidFill>
                  <a:srgbClr val="7030A0"/>
                </a:solidFill>
                <a:ea typeface="Microsoft GothicNeo"/>
                <a:cs typeface="Microsoft GothicNeo"/>
              </a:rPr>
              <a:t>e</a:t>
            </a:r>
            <a:endParaRPr lang="ko-KR" altLang="en-US" sz="9600" u="sng" dirty="0">
              <a:solidFill>
                <a:srgbClr val="7030A0"/>
              </a:solidFill>
              <a:ea typeface="Microsoft GothicNeo"/>
              <a:cs typeface="Microsoft GothicNe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2552" cy="1125691"/>
          </a:xfrm>
        </p:spPr>
        <p:txBody>
          <a:bodyPr lIns="109728" tIns="109728" rIns="109728" bIns="91440" anchor="t">
            <a:normAutofit lnSpcReduction="10000"/>
          </a:bodyPr>
          <a:lstStyle/>
          <a:p>
            <a:r>
              <a:rPr lang="en-US" dirty="0">
                <a:ea typeface="Microsoft GothicNeo"/>
                <a:cs typeface="Microsoft GothicNeo"/>
              </a:rPr>
              <a:t>AR17</a:t>
            </a:r>
            <a:r>
              <a:rPr lang="en-US" altLang="ko-KR" dirty="0">
                <a:ea typeface="Microsoft GothicNeo"/>
                <a:cs typeface="Microsoft GothicNeo"/>
              </a:rPr>
              <a:t> </a:t>
            </a:r>
            <a:r>
              <a:rPr lang="ko-KR" altLang="en-US" dirty="0" err="1">
                <a:ea typeface="Microsoft GothicNeo"/>
                <a:cs typeface="Microsoft GothicNeo"/>
              </a:rPr>
              <a:t>고태승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AR18 김성환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886631C-CD62-4E60-A5E7-767EEAEB4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 dirty="0" err="1"/>
              <a:t>아두이노</a:t>
            </a:r>
            <a:r>
              <a:rPr lang="ko-KR" altLang="en-US" dirty="0"/>
              <a:t> 회로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2817341" y="1787610"/>
            <a:ext cx="6123647" cy="50703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ko-KR"/>
              <a:t>Fritzing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7217" y="1940884"/>
            <a:ext cx="8311184" cy="4622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/>
              <a:t>시연 영상</a:t>
            </a:r>
            <a:r>
              <a:rPr lang="en-US" altLang="ko-KR"/>
              <a:t>(LED Dice)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BE54E-610F-4AD8-A4BB-89BC6041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용량으로 인해 잘라 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/>
              <a:t>시연 영상</a:t>
            </a:r>
            <a:r>
              <a:rPr lang="en-US" altLang="ko-KR"/>
              <a:t>(LCD Dice)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49527-60AE-4471-BFDD-04AC4A80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용량으로 인해 잘라 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3BB560-58B2-4D2A-8FE1-3BC3F5DD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AR17 </a:t>
            </a:r>
            <a:r>
              <a:rPr lang="ko-KR" altLang="en-US" dirty="0" err="1"/>
              <a:t>고태승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263AEF-E939-4BAE-B435-3CB73A23940E}"/>
              </a:ext>
            </a:extLst>
          </p:cNvPr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ko-KR" dirty="0"/>
              <a:t>AR18 </a:t>
            </a:r>
            <a:r>
              <a:rPr lang="ko-KR" altLang="en-US" dirty="0"/>
              <a:t>김성환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 fontAlgn="base" latinLnBrk="1"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이번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아두이노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프로젝트를 구상해보며 이전에 배웠던 내용들을 다시 한 번 공부해 보았다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 fontAlgn="base" latinLnBrk="1"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처음 배웠을 때는 어리둥절하며 바로바로 따라가지 못했지만</a:t>
            </a:r>
          </a:p>
          <a:p>
            <a:pPr marL="0" indent="0" fontAlgn="base" latinLnBrk="1"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이번 프로젝트를 계기로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LCD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그리고 스위치의 회로도를 </a:t>
            </a:r>
          </a:p>
          <a:p>
            <a:pPr marL="0" indent="0" fontAlgn="base" latinLnBrk="1"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 스스로 만들 수 있게 되었다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물론 여러 번에 코드 오류와 불확실한 회로도 때문에 </a:t>
            </a:r>
          </a:p>
          <a:p>
            <a:pPr marL="0" indent="0" fontAlgn="base" latinLnBrk="1"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좌절했지만 계속된 시도 끝에 결국 내가 원했던 결과를 얻을 수 있게 되었고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 fontAlgn="base" latinLnBrk="1"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팀워크와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리더쉽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그리고 창의력을 내가 뽐내고 싶은 만큼 뽐낼 수 있어 뿌듯했다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 fontAlgn="base" latinLnBrk="1"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또한 평소 내가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자신없어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했던 회로도에 대해 자신감이 생겼고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 fontAlgn="base" latinLnBrk="1"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앞으로 더 많이 만들어보고 더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깊이있게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배워보고 싶다는 생각이 들었다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E21BA76-0115-4C23-B48D-39A6839905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아두이노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조별 과제를 하면서 다른 팀의 작품들을 많이 봤는데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 작은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아두이노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키트로 우리와는 다른 그리고 특별한 작품 들을 구상 할 수 있다는 것을 보고 좀 괜찮은 아이디어와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아두이노에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대한 열정을 가지고 조금 더 공부를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했었다면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지금보다 더 괜찮은 작품이 나오지 않았을까 아쉬움을 가지게 되었습니다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또 조별 과제라는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조의 부담감이 있었는데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아두이노를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좀 어려워 했던 저에게 아주 만족스러운 파트너를 만나게 되어 쉽게 팀워크를 발휘 하여 발표 할 수 있게 되었습니다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              느낀점 및 향후 계획표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Q 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58492"/>
            <a:ext cx="10515600" cy="4252913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altLang="ko-KR" dirty="0"/>
              <a:t>   				     </a:t>
            </a:r>
          </a:p>
          <a:p>
            <a:pPr marL="0" indent="0" algn="ctr">
              <a:buNone/>
              <a:defRPr/>
            </a:pPr>
            <a:endParaRPr lang="en-US" altLang="ko-KR" dirty="0"/>
          </a:p>
          <a:p>
            <a:pPr marL="0" indent="0" algn="ctr">
              <a:buNone/>
              <a:defRPr/>
            </a:pPr>
            <a:r>
              <a:rPr lang="en-US" altLang="ko-KR" sz="6600" dirty="0"/>
              <a:t>		</a:t>
            </a:r>
            <a:r>
              <a:rPr lang="en-US" altLang="ko-KR" sz="6600" spc="0" dirty="0">
                <a:solidFill>
                  <a:schemeClr val="accent6">
                    <a:lumMod val="75000"/>
                  </a:schemeClr>
                </a:solidFill>
              </a:rPr>
              <a:t> Thank You </a:t>
            </a:r>
            <a:r>
              <a:rPr lang="en-US" altLang="ko-KR" sz="6600" dirty="0"/>
              <a:t>	    </a:t>
            </a:r>
          </a:p>
          <a:p>
            <a:pPr marL="0" indent="0" algn="ctr">
              <a:buNone/>
              <a:defRPr/>
            </a:pPr>
            <a:r>
              <a:rPr lang="ko-KR" altLang="en-US" sz="6600" dirty="0"/>
              <a:t>	</a:t>
            </a:r>
            <a:endParaRPr lang="en-US" altLang="ko-KR" sz="6600" spc="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378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					목 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ko-KR" altLang="en-US" sz="3200" dirty="0"/>
              <a:t>프로젝트 및 역할 분담 설명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sz="3200" dirty="0"/>
              <a:t>랜덤 다이스 사용 부품 소개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sz="3200" dirty="0"/>
              <a:t>랜덤 다이스 사용 및 응용 방법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sz="3200" dirty="0" err="1"/>
              <a:t>아두이노</a:t>
            </a:r>
            <a:r>
              <a:rPr lang="ko-KR" altLang="en-US" sz="3200" dirty="0"/>
              <a:t> 코드 소개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sz="3200" dirty="0" err="1"/>
              <a:t>아두이노</a:t>
            </a:r>
            <a:r>
              <a:rPr lang="ko-KR" altLang="en-US" sz="3200" dirty="0"/>
              <a:t> 회로 소개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altLang="ko-KR" sz="3200" dirty="0" err="1"/>
              <a:t>Fritzing</a:t>
            </a:r>
            <a:endParaRPr lang="en-US" altLang="ko-KR" sz="32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sz="3200" dirty="0"/>
              <a:t>시연 영상 및 느낀 점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ko-KR" altLang="en-US" sz="3200" dirty="0"/>
              <a:t>향후 계획표</a:t>
            </a:r>
            <a:r>
              <a:rPr lang="en-US" altLang="ko-KR" sz="3200" dirty="0"/>
              <a:t> </a:t>
            </a:r>
            <a:r>
              <a:rPr lang="ko-KR" altLang="en-US" sz="3200" dirty="0"/>
              <a:t>및 </a:t>
            </a:r>
            <a:r>
              <a:rPr lang="en-US" altLang="ko-KR" sz="3200" dirty="0"/>
              <a:t>Q &amp; A </a:t>
            </a:r>
          </a:p>
        </p:txBody>
      </p:sp>
    </p:spTree>
  </p:cSld>
  <p:clrMapOvr>
    <a:masterClrMapping/>
  </p:clrMapOvr>
  <p:transition spd="med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ea typeface="Microsoft GothicNeo"/>
                <a:cs typeface="Microsoft GothicNeo"/>
              </a:rPr>
              <a:t>AR17</a:t>
            </a:r>
            <a:r>
              <a:rPr lang="en-US" altLang="ko-KR">
                <a:ea typeface="Microsoft GothicNeo"/>
                <a:cs typeface="Microsoft GothicNeo"/>
              </a:rPr>
              <a:t> </a:t>
            </a:r>
            <a:r>
              <a:rPr lang="ko-KR" altLang="en-US">
                <a:ea typeface="Microsoft GothicNeo"/>
                <a:cs typeface="Microsoft GothicNeo"/>
              </a:rPr>
              <a:t>고태승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ea typeface="Microsoft GothicNeo"/>
                <a:cs typeface="Microsoft GothicNeo"/>
              </a:rPr>
              <a:t>AR18 </a:t>
            </a:r>
            <a:r>
              <a:rPr lang="ko-KR" altLang="en-US">
                <a:ea typeface="Microsoft GothicNeo"/>
                <a:cs typeface="Microsoft GothicNeo"/>
              </a:rPr>
              <a:t>김성환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9788" y="2926080"/>
            <a:ext cx="5157787" cy="2576750"/>
          </a:xfrm>
        </p:spPr>
        <p:txBody>
          <a:bodyPr lIns="109728" tIns="109728" rIns="109728" bIns="91440" anchor="t">
            <a:normAutofit fontScale="70000" lnSpcReduction="20000"/>
          </a:bodyPr>
          <a:lstStyle/>
          <a:p>
            <a:pPr lvl="0">
              <a:defRPr/>
            </a:pPr>
            <a:r>
              <a:rPr lang="ko-KR" altLang="en-US" dirty="0">
                <a:ea typeface="Microsoft GothicNeo"/>
                <a:cs typeface="Microsoft GothicNeo"/>
              </a:rPr>
              <a:t>프로젝트 구성</a:t>
            </a:r>
          </a:p>
          <a:p>
            <a:pPr lvl="0">
              <a:defRPr/>
            </a:pPr>
            <a:endParaRPr lang="ko-KR" altLang="en-US" dirty="0">
              <a:ea typeface="Microsoft GothicNeo"/>
              <a:cs typeface="Microsoft GothicNeo"/>
            </a:endParaRPr>
          </a:p>
          <a:p>
            <a:pPr>
              <a:defRPr/>
            </a:pPr>
            <a:r>
              <a:rPr lang="ko-KR" altLang="en-US" dirty="0">
                <a:ea typeface="Microsoft GothicNeo"/>
                <a:cs typeface="Microsoft GothicNeo"/>
              </a:rPr>
              <a:t>소스 코드 및 이미지 파일 </a:t>
            </a:r>
          </a:p>
          <a:p>
            <a:pPr marL="0" indent="0">
              <a:buNone/>
              <a:defRPr/>
            </a:pPr>
            <a:r>
              <a:rPr lang="ko-KR" altLang="en-US" dirty="0">
                <a:ea typeface="Microsoft GothicNeo"/>
                <a:cs typeface="Microsoft GothicNeo"/>
              </a:rPr>
              <a:t>  검색 및 활용</a:t>
            </a:r>
          </a:p>
          <a:p>
            <a:pPr lvl="0">
              <a:defRPr/>
            </a:pPr>
            <a:endParaRPr lang="ko-KR" altLang="en-US" dirty="0"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ko-KR" altLang="en-US" dirty="0">
                <a:ea typeface="Microsoft GothicNeo"/>
                <a:cs typeface="Microsoft GothicNeo"/>
              </a:rPr>
              <a:t>코드 오류 및 실행 결과 확인</a:t>
            </a:r>
          </a:p>
          <a:p>
            <a:pPr>
              <a:defRPr/>
            </a:pPr>
            <a:endParaRPr lang="ko-KR" altLang="en-US" dirty="0">
              <a:ea typeface="Microsoft GothicNeo"/>
              <a:cs typeface="Microsoft GothicNeo"/>
            </a:endParaRPr>
          </a:p>
          <a:p>
            <a:pPr>
              <a:defRPr/>
            </a:pPr>
            <a:r>
              <a:rPr lang="ko-KR" altLang="en-US" dirty="0">
                <a:ea typeface="Microsoft GothicNeo"/>
                <a:cs typeface="Microsoft GothicNeo"/>
              </a:rPr>
              <a:t>회로 구성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2651091"/>
          </a:xfrm>
        </p:spPr>
        <p:txBody>
          <a:bodyPr lIns="109728" tIns="109728" rIns="109728" bIns="91440" anchor="t">
            <a:normAutofit fontScale="85000" lnSpcReduction="20000"/>
          </a:bodyPr>
          <a:lstStyle/>
          <a:p>
            <a:pPr lvl="0">
              <a:defRPr/>
            </a:pPr>
            <a:r>
              <a:rPr lang="ko-KR" altLang="en-US" dirty="0">
                <a:ea typeface="Microsoft GothicNeo"/>
                <a:cs typeface="Microsoft GothicNeo"/>
              </a:rPr>
              <a:t>프로젝트 구성</a:t>
            </a:r>
          </a:p>
          <a:p>
            <a:pPr lvl="0">
              <a:defRPr/>
            </a:pPr>
            <a:endParaRPr lang="ko-KR" altLang="en-US"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ko-KR" altLang="en-US" dirty="0" err="1">
                <a:ea typeface="Microsoft GothicNeo"/>
                <a:cs typeface="Microsoft GothicNeo"/>
              </a:rPr>
              <a:t>PPT구성</a:t>
            </a:r>
            <a:r>
              <a:rPr lang="ko-KR" altLang="en-US" dirty="0">
                <a:ea typeface="Microsoft GothicNeo"/>
                <a:cs typeface="Microsoft GothicNeo"/>
              </a:rPr>
              <a:t> 및 개인 역할 분담</a:t>
            </a:r>
          </a:p>
          <a:p>
            <a:pPr lvl="0">
              <a:defRPr/>
            </a:pPr>
            <a:endParaRPr lang="ko-KR"/>
          </a:p>
          <a:p>
            <a:pPr lvl="0">
              <a:defRPr/>
            </a:pPr>
            <a:r>
              <a:rPr lang="ko-KR" altLang="en-US" dirty="0">
                <a:ea typeface="Microsoft GothicNeo"/>
                <a:cs typeface="Microsoft GothicNeo"/>
              </a:rPr>
              <a:t>향후 계획표 작성</a:t>
            </a:r>
          </a:p>
          <a:p>
            <a:pPr>
              <a:defRPr/>
            </a:pPr>
            <a:endParaRPr lang="ko-KR" altLang="en-US" dirty="0">
              <a:ea typeface="Microsoft GothicNeo"/>
              <a:cs typeface="Microsoft GothicNeo"/>
            </a:endParaRPr>
          </a:p>
          <a:p>
            <a:pPr>
              <a:defRPr/>
            </a:pPr>
            <a:r>
              <a:rPr lang="ko-KR" altLang="en-US" dirty="0">
                <a:ea typeface="Microsoft GothicNeo"/>
                <a:cs typeface="Microsoft GothicNeo"/>
              </a:rPr>
              <a:t>발표 및 아이디어 구상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 anchorCtr="0">
            <a:normAutofit/>
          </a:bodyPr>
          <a:lstStyle/>
          <a:p>
            <a:pPr>
              <a:defRPr/>
            </a:pPr>
            <a:r>
              <a:rPr lang="ko-KR" altLang="en-US" dirty="0">
                <a:ea typeface="Microsoft GothicNeo"/>
                <a:cs typeface="Microsoft GothicNeo"/>
              </a:rPr>
              <a:t>개인 역할 분담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ko-KR" altLang="en-US" dirty="0">
                <a:latin typeface="HY견고딕"/>
                <a:ea typeface="Microsoft GothicNeo"/>
                <a:cs typeface="Microsoft GothicNeo"/>
              </a:rPr>
              <a:t>			  랜덤 다이스 사용 부품 </a:t>
            </a:r>
            <a:endParaRPr lang="ko-KR" altLang="en-US" dirty="0">
              <a:ea typeface="Microsoft GothicNeo"/>
              <a:cs typeface="Microsoft GothicNe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928616"/>
          </a:xfrm>
        </p:spPr>
        <p:txBody>
          <a:bodyPr lIns="109728" tIns="109728" rIns="109728" bIns="91440" anchor="t">
            <a:normAutofit/>
          </a:bodyPr>
          <a:lstStyle/>
          <a:p>
            <a:pPr marL="0" indent="0">
              <a:buNone/>
              <a:defRPr/>
            </a:pPr>
            <a:r>
              <a:rPr lang="en-US" altLang="ko-KR" sz="1600">
                <a:ea typeface="Microsoft GothicNeo"/>
                <a:cs typeface="Microsoft GothicNeo"/>
              </a:rPr>
              <a:t>                 </a:t>
            </a:r>
            <a:r>
              <a:rPr lang="ko-KR" altLang="en-US" sz="1600">
                <a:ea typeface="Microsoft GothicNeo"/>
                <a:cs typeface="Microsoft GothicNeo"/>
              </a:rPr>
              <a:t>아두이노 우노보드</a:t>
            </a:r>
            <a:r>
              <a:rPr lang="ko-KR" altLang="en-US" sz="1882">
                <a:ea typeface="Microsoft GothicNeo"/>
                <a:cs typeface="Microsoft GothicNeo"/>
              </a:rPr>
              <a:t>	</a:t>
            </a:r>
            <a:r>
              <a:rPr lang="en-US" altLang="ko-KR" sz="1882">
                <a:ea typeface="Microsoft GothicNeo"/>
                <a:cs typeface="Microsoft GothicNeo"/>
              </a:rPr>
              <a:t>	</a:t>
            </a:r>
            <a:r>
              <a:rPr lang="ko-KR" altLang="en-US" sz="1600">
                <a:ea typeface="Microsoft GothicNeo"/>
                <a:cs typeface="Microsoft GothicNeo"/>
              </a:rPr>
              <a:t>브레드 보드</a:t>
            </a:r>
            <a:r>
              <a:rPr lang="ko-KR" altLang="en-US" sz="1882">
                <a:ea typeface="Microsoft GothicNeo"/>
                <a:cs typeface="Microsoft GothicNeo"/>
              </a:rPr>
              <a:t>	</a:t>
            </a:r>
            <a:r>
              <a:rPr lang="en-US" altLang="ko-KR" sz="1600">
                <a:ea typeface="Microsoft GothicNeo"/>
                <a:cs typeface="Microsoft GothicNeo"/>
              </a:rPr>
              <a:t>	        	        I2C LCD</a:t>
            </a:r>
          </a:p>
          <a:p>
            <a:pPr marL="0" indent="0">
              <a:buNone/>
              <a:defRPr/>
            </a:pPr>
            <a:endParaRPr lang="ko-KR" altLang="en-US" sz="6000">
              <a:ea typeface="Microsoft GothicNeo"/>
              <a:cs typeface="Microsoft GothicNeo"/>
            </a:endParaRPr>
          </a:p>
          <a:p>
            <a:pPr marL="0" indent="0">
              <a:buNone/>
              <a:defRPr/>
            </a:pPr>
            <a:endParaRPr lang="en-US" altLang="ko-KR" sz="1200">
              <a:ea typeface="Microsoft GothicNeo"/>
              <a:cs typeface="Microsoft GothicNeo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1600">
                <a:ea typeface="Microsoft GothicNeo"/>
                <a:cs typeface="Microsoft GothicNeo"/>
              </a:rPr>
              <a:t> 	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1600">
                <a:ea typeface="Microsoft GothicNeo"/>
                <a:cs typeface="Microsoft GothicNeo"/>
              </a:rPr>
              <a:t>	  LED		</a:t>
            </a:r>
            <a:r>
              <a:rPr lang="ko-KR" altLang="en-US" sz="1600">
                <a:ea typeface="Microsoft GothicNeo"/>
                <a:cs typeface="Microsoft GothicNeo"/>
              </a:rPr>
              <a:t>        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1600">
                <a:ea typeface="Microsoft GothicNeo"/>
                <a:cs typeface="Microsoft GothicNeo"/>
              </a:rPr>
              <a:t>			        </a:t>
            </a:r>
            <a:r>
              <a:rPr lang="ko-KR" altLang="en-US" sz="1600">
                <a:ea typeface="Microsoft GothicNeo"/>
                <a:cs typeface="Microsoft GothicNeo"/>
              </a:rPr>
              <a:t>스위치		</a:t>
            </a:r>
            <a:r>
              <a:rPr lang="en-US" altLang="ko-KR" sz="1600">
                <a:ea typeface="Microsoft GothicNeo"/>
                <a:cs typeface="Microsoft GothicNeo"/>
              </a:rPr>
              <a:t>  </a:t>
            </a:r>
            <a:r>
              <a:rPr lang="ko-KR" altLang="en-US" sz="1600">
                <a:ea typeface="Microsoft GothicNeo"/>
                <a:cs typeface="Microsoft GothicNeo"/>
              </a:rPr>
              <a:t>220Ω 저항 </a:t>
            </a:r>
            <a:r>
              <a:rPr lang="en-US" altLang="ko-KR" sz="1600">
                <a:ea typeface="Microsoft GothicNeo"/>
                <a:cs typeface="Microsoft GothicNeo"/>
              </a:rPr>
              <a:t>                               </a:t>
            </a:r>
            <a:r>
              <a:rPr lang="ko-KR" altLang="en-US" sz="1600">
                <a:ea typeface="Microsoft GothicNeo"/>
                <a:cs typeface="Microsoft GothicNeo"/>
              </a:rPr>
              <a:t>케이블</a:t>
            </a:r>
          </a:p>
          <a:p>
            <a:pPr marL="0" indent="0">
              <a:buNone/>
              <a:defRPr/>
            </a:pPr>
            <a:r>
              <a:rPr lang="ko-KR" altLang="en-US" sz="2000">
                <a:ea typeface="Microsoft GothicNeo"/>
                <a:cs typeface="Microsoft GothicNeo"/>
              </a:rPr>
              <a:t>                                                                                                     </a:t>
            </a:r>
          </a:p>
          <a:p>
            <a:pPr marL="0" indent="0">
              <a:buNone/>
              <a:defRPr/>
            </a:pPr>
            <a:r>
              <a:rPr lang="ko-KR" altLang="en-US" sz="2000">
                <a:ea typeface="Microsoft GothicNeo"/>
                <a:cs typeface="Microsoft GothicNeo"/>
              </a:rPr>
              <a:t>                                                                                                                       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3328" y="2544575"/>
            <a:ext cx="1411097" cy="13658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1998" y="2522304"/>
            <a:ext cx="1908004" cy="18133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09415" y="2395495"/>
            <a:ext cx="2086123" cy="16640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3980" y="4578389"/>
            <a:ext cx="1815013" cy="19865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21075" y="5002605"/>
            <a:ext cx="1833818" cy="1562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4828235"/>
            <a:ext cx="1838301" cy="17808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451679" y="5071951"/>
            <a:ext cx="1688787" cy="13119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34584" y="5072587"/>
            <a:ext cx="1698901" cy="1309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4400" dirty="0" err="1">
                <a:solidFill>
                  <a:schemeClr val="accent2"/>
                </a:solidFill>
              </a:rPr>
              <a:t>랜덤다이스</a:t>
            </a:r>
            <a:r>
              <a:rPr lang="ko-KR" altLang="en-US" sz="4400">
                <a:solidFill>
                  <a:schemeClr val="accent2"/>
                </a:solidFill>
              </a:rPr>
              <a:t> 사용 및 응용 </a:t>
            </a:r>
            <a:r>
              <a:rPr lang="ko-KR" altLang="en-US" sz="4400" dirty="0">
                <a:solidFill>
                  <a:schemeClr val="accent2"/>
                </a:solidFill>
              </a:rPr>
              <a:t>방법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L</a:t>
            </a:r>
            <a:r>
              <a:rPr lang="en-US" altLang="ko-KR" dirty="0">
                <a:solidFill>
                  <a:srgbClr val="0070C0"/>
                </a:solidFill>
              </a:rPr>
              <a:t>E</a:t>
            </a:r>
            <a:r>
              <a:rPr lang="en-US" altLang="ko-KR" dirty="0">
                <a:solidFill>
                  <a:srgbClr val="FFC000"/>
                </a:solidFill>
              </a:rPr>
              <a:t>D</a:t>
            </a:r>
            <a:r>
              <a:rPr lang="ko-KR" altLang="en-US" dirty="0"/>
              <a:t> 주사위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 위에 있는 스위치를 누른다</a:t>
            </a:r>
            <a:r>
              <a:rPr lang="en-US" altLang="ko-KR" dirty="0"/>
              <a:t>.</a:t>
            </a:r>
          </a:p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L</a:t>
            </a:r>
            <a:r>
              <a:rPr lang="en-US" altLang="ko-KR" dirty="0">
                <a:solidFill>
                  <a:srgbClr val="0070C0"/>
                </a:solidFill>
              </a:rPr>
              <a:t>E</a:t>
            </a:r>
            <a:r>
              <a:rPr lang="en-US" altLang="ko-KR" dirty="0">
                <a:solidFill>
                  <a:srgbClr val="FFC000"/>
                </a:solidFill>
              </a:rPr>
              <a:t>D</a:t>
            </a:r>
            <a:r>
              <a:rPr lang="ko-KR" altLang="en-US" dirty="0"/>
              <a:t>에 불빛으로 나온 주사위의 눈을 확인한다</a:t>
            </a:r>
            <a:r>
              <a:rPr lang="en-US" altLang="ko-KR" dirty="0"/>
              <a:t>.</a:t>
            </a:r>
          </a:p>
          <a:p>
            <a:pPr marL="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 다시 스위치를 누른다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(LCD</a:t>
            </a:r>
            <a:r>
              <a:rPr lang="ko-KR" altLang="en-US" dirty="0"/>
              <a:t> 주사위 게임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 아래에 있는 스위치를 누른다</a:t>
            </a:r>
            <a:r>
              <a:rPr lang="en-US" altLang="ko-KR" dirty="0"/>
              <a:t>.</a:t>
            </a:r>
          </a:p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LCD</a:t>
            </a:r>
            <a:r>
              <a:rPr lang="ko-KR" altLang="en-US" dirty="0"/>
              <a:t>의 화면에 출력된 내용을 확인한다</a:t>
            </a:r>
            <a:r>
              <a:rPr lang="en-US" altLang="ko-KR" dirty="0"/>
              <a:t>.</a:t>
            </a:r>
          </a:p>
          <a:p>
            <a:pPr marL="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 다시 스위치를 누른다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131" y="2354291"/>
            <a:ext cx="7781544" cy="3392424"/>
          </a:xfrm>
        </p:spPr>
        <p:txBody>
          <a:bodyPr/>
          <a:lstStyle/>
          <a:p>
            <a:pPr>
              <a:defRPr/>
            </a:pPr>
            <a:r>
              <a:rPr lang="ko-KR" dirty="0" err="1">
                <a:solidFill>
                  <a:srgbClr val="FF0000"/>
                </a:solidFill>
                <a:ea typeface="+mj-lt"/>
                <a:cs typeface="+mj-lt"/>
              </a:rPr>
              <a:t>A</a:t>
            </a:r>
            <a:r>
              <a:rPr lang="ko-KR" dirty="0" err="1">
                <a:solidFill>
                  <a:srgbClr val="ED8F0C"/>
                </a:solidFill>
                <a:ea typeface="+mj-lt"/>
                <a:cs typeface="+mj-lt"/>
              </a:rPr>
              <a:t>rd</a:t>
            </a:r>
            <a:r>
              <a:rPr lang="ko-KR" dirty="0" err="1">
                <a:solidFill>
                  <a:srgbClr val="FFFF00"/>
                </a:solidFill>
                <a:ea typeface="+mj-lt"/>
                <a:cs typeface="+mj-lt"/>
              </a:rPr>
              <a:t>ui</a:t>
            </a:r>
            <a:r>
              <a:rPr lang="ko-KR" dirty="0" err="1">
                <a:solidFill>
                  <a:srgbClr val="92D050"/>
                </a:solidFill>
                <a:ea typeface="+mj-lt"/>
                <a:cs typeface="+mj-lt"/>
              </a:rPr>
              <a:t>n</a:t>
            </a:r>
            <a:r>
              <a:rPr lang="ko-KR" dirty="0" err="1">
                <a:solidFill>
                  <a:srgbClr val="00B050"/>
                </a:solidFill>
                <a:ea typeface="+mj-lt"/>
                <a:cs typeface="+mj-lt"/>
              </a:rPr>
              <a:t>o</a:t>
            </a:r>
            <a:r>
              <a:rPr lang="ko-KR" dirty="0">
                <a:ea typeface="+mj-lt"/>
                <a:cs typeface="+mj-lt"/>
              </a:rPr>
              <a:t> </a:t>
            </a:r>
            <a:r>
              <a:rPr lang="ko-KR" dirty="0" err="1">
                <a:solidFill>
                  <a:srgbClr val="00B0F0"/>
                </a:solidFill>
                <a:ea typeface="+mj-lt"/>
                <a:cs typeface="+mj-lt"/>
              </a:rPr>
              <a:t>C</a:t>
            </a:r>
            <a:r>
              <a:rPr lang="ko-KR" dirty="0" err="1">
                <a:solidFill>
                  <a:srgbClr val="0070C0"/>
                </a:solidFill>
                <a:ea typeface="+mj-lt"/>
                <a:cs typeface="+mj-lt"/>
              </a:rPr>
              <a:t>o</a:t>
            </a:r>
            <a:r>
              <a:rPr lang="ko-KR" dirty="0" err="1">
                <a:solidFill>
                  <a:srgbClr val="7030A0"/>
                </a:solidFill>
                <a:ea typeface="+mj-lt"/>
                <a:cs typeface="+mj-lt"/>
              </a:rPr>
              <a:t>de</a:t>
            </a:r>
            <a:endParaRPr lang="ko-KR" dirty="0" err="1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순서도: 처리 9"/>
          <p:cNvSpPr/>
          <p:nvPr/>
        </p:nvSpPr>
        <p:spPr>
          <a:xfrm>
            <a:off x="321276" y="1161535"/>
            <a:ext cx="7471719" cy="1812324"/>
          </a:xfrm>
          <a:prstGeom prst="flowChart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/>
          <p:cNvSpPr/>
          <p:nvPr/>
        </p:nvSpPr>
        <p:spPr>
          <a:xfrm>
            <a:off x="354227" y="1095632"/>
            <a:ext cx="7521146" cy="193589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B5B460B1-C64F-4B79-A2C2-446E19F50B63}"/>
              </a:ext>
            </a:extLst>
          </p:cNvPr>
          <p:cNvSpPr/>
          <p:nvPr/>
        </p:nvSpPr>
        <p:spPr>
          <a:xfrm>
            <a:off x="448754" y="4305677"/>
            <a:ext cx="2187147" cy="382956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8EDA311-7A29-4586-86C4-FFCAB00DC0D6}"/>
              </a:ext>
            </a:extLst>
          </p:cNvPr>
          <p:cNvSpPr/>
          <p:nvPr/>
        </p:nvSpPr>
        <p:spPr>
          <a:xfrm>
            <a:off x="624302" y="2658214"/>
            <a:ext cx="1888135" cy="287151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SketchyVTI">
  <a:themeElements>
    <a:clrScheme name="광선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Custom 2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태양">
  <a:themeElements>
    <a:clrScheme name="태양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태양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태양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중앙">
  <a:themeElements>
    <a:clrScheme name="중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중앙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중앙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보자기">
  <a:themeElements>
    <a:clrScheme name="보자기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A0C435"/>
      </a:accent1>
      <a:accent2>
        <a:srgbClr val="F29F26"/>
      </a:accent2>
      <a:accent3>
        <a:srgbClr val="08BBDB"/>
      </a:accent3>
      <a:accent4>
        <a:srgbClr val="687CDD"/>
      </a:accent4>
      <a:accent5>
        <a:srgbClr val="28C874"/>
      </a:accent5>
      <a:accent6>
        <a:srgbClr val="E47963"/>
      </a:accent6>
      <a:hlink>
        <a:srgbClr val="64C143"/>
      </a:hlink>
      <a:folHlink>
        <a:srgbClr val="9A9A9A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보자기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45000"/>
                <a:shade val="95000"/>
                <a:hueMod val="100000"/>
                <a:satMod val="100000"/>
              </a:schemeClr>
            </a:gs>
            <a:gs pos="50000">
              <a:schemeClr val="phClr">
                <a:tint val="8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50000">
              <a:schemeClr val="phClr">
                <a:tint val="100000"/>
                <a:shade val="50000"/>
                <a:hueMod val="100000"/>
                <a:satMod val="100000"/>
              </a:schemeClr>
            </a:gs>
            <a:gs pos="100000">
              <a:schemeClr val="phClr">
                <a:tint val="75000"/>
                <a:shade val="100000"/>
                <a:hueMod val="100000"/>
                <a:satMod val="100000"/>
              </a:schemeClr>
            </a:gs>
          </a:gsLst>
          <a:lin ang="1350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2400000" algn="br">
              <a:srgbClr val="000000">
                <a:alpha val="70588"/>
              </a:srgbClr>
            </a:outerShdw>
          </a:effectLst>
        </a:effectStyle>
        <a:effectStyle>
          <a:effectLst>
            <a:outerShdw blurRad="63500" dist="50800" dir="2400000" sx="96000" sy="96000">
              <a:srgbClr val="000000">
                <a:alpha val="78431"/>
              </a:srgbClr>
            </a:outerShdw>
          </a:effectLst>
          <a:scene3d>
            <a:camera prst="orthographicFront" fov="0">
              <a:rot lat="0" lon="0" rev="0"/>
            </a:camera>
            <a:lightRig rig="twoPt" dir="l">
              <a:rot lat="0" lon="600000" rev="5100000"/>
            </a:lightRig>
          </a:scene3d>
          <a:sp3d prstMaterial="plastic">
            <a:bevelT w="38100" h="25400"/>
            <a:contourClr>
              <a:srgbClr val="FFFFFF">
                <a:alpha val="0"/>
              </a:srgbClr>
            </a:contourClr>
          </a:sp3d>
        </a:effectStyle>
        <a:effectStyle>
          <a:effectLst>
            <a:outerShdw blurRad="63500" dist="63500" dir="600000" sx="96000" sy="96000">
              <a:srgbClr val="0F0F0F">
                <a:alpha val="78431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600000" rev="5100000"/>
            </a:lightRig>
          </a:scene3d>
          <a:sp3d prstMaterial="plastic">
            <a:bevelT w="114300" h="1143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45000"/>
                <a:hueMod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47000"/>
                <a:hueMod val="100000"/>
                <a:satMod val="100000"/>
              </a:schemeClr>
              <a:schemeClr val="phClr">
                <a:tint val="7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644</Words>
  <Application>Microsoft Office PowerPoint</Application>
  <PresentationFormat>와이드스크린</PresentationFormat>
  <Paragraphs>74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</vt:i4>
      </vt:variant>
    </vt:vector>
  </HeadingPairs>
  <TitlesOfParts>
    <vt:vector size="38" baseType="lpstr">
      <vt:lpstr>HY견고딕</vt:lpstr>
      <vt:lpstr>HY엽서L</vt:lpstr>
      <vt:lpstr>Microsoft GothicNeo</vt:lpstr>
      <vt:lpstr>돋움</vt:lpstr>
      <vt:lpstr>맑은 고딕</vt:lpstr>
      <vt:lpstr>바탕</vt:lpstr>
      <vt:lpstr>휴먼둥근헤드라인</vt:lpstr>
      <vt:lpstr>휴먼매직체</vt:lpstr>
      <vt:lpstr>Arial</vt:lpstr>
      <vt:lpstr>Calibri</vt:lpstr>
      <vt:lpstr>Century Schoolbook</vt:lpstr>
      <vt:lpstr>Georgia</vt:lpstr>
      <vt:lpstr>Gill Sans MT</vt:lpstr>
      <vt:lpstr>Lucida Sans</vt:lpstr>
      <vt:lpstr>Verdana</vt:lpstr>
      <vt:lpstr>Wingdings</vt:lpstr>
      <vt:lpstr>Wingdings 2</vt:lpstr>
      <vt:lpstr>SketchyVTI</vt:lpstr>
      <vt:lpstr>태양</vt:lpstr>
      <vt:lpstr>중앙</vt:lpstr>
      <vt:lpstr>보자기</vt:lpstr>
      <vt:lpstr>오렌지</vt:lpstr>
      <vt:lpstr> 아두이노 프로젝트      Random Dice</vt:lpstr>
      <vt:lpstr>     목 차</vt:lpstr>
      <vt:lpstr>개인 역할 분담</vt:lpstr>
      <vt:lpstr>     랜덤 다이스 사용 부품 </vt:lpstr>
      <vt:lpstr>랜덤다이스 사용 및 응용 방법</vt:lpstr>
      <vt:lpstr>Arduino Code</vt:lpstr>
      <vt:lpstr>PowerPoint 프레젠테이션</vt:lpstr>
      <vt:lpstr>PowerPoint 프레젠테이션</vt:lpstr>
      <vt:lpstr>PowerPoint 프레젠테이션</vt:lpstr>
      <vt:lpstr>아두이노 회로</vt:lpstr>
      <vt:lpstr>Fritzing</vt:lpstr>
      <vt:lpstr>시연 영상(LED Dice)</vt:lpstr>
      <vt:lpstr>시연 영상(LCD Dice)</vt:lpstr>
      <vt:lpstr>               느낀점 및 향후 계획표</vt:lpstr>
      <vt:lpstr>Q &amp; A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E323_STUD</dc:creator>
  <cp:lastModifiedBy>E323_STUD</cp:lastModifiedBy>
  <cp:revision>191</cp:revision>
  <dcterms:created xsi:type="dcterms:W3CDTF">2021-06-01T01:22:08Z</dcterms:created>
  <dcterms:modified xsi:type="dcterms:W3CDTF">2021-06-16T06:20:03Z</dcterms:modified>
  <cp:version/>
</cp:coreProperties>
</file>